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56" r:id="rId3"/>
    <p:sldId id="257" r:id="rId4"/>
    <p:sldId id="258" r:id="rId5"/>
    <p:sldId id="259" r:id="rId6"/>
    <p:sldId id="260" r:id="rId7"/>
    <p:sldId id="268" r:id="rId8"/>
    <p:sldId id="269" r:id="rId9"/>
    <p:sldId id="278" r:id="rId10"/>
    <p:sldId id="261" r:id="rId11"/>
    <p:sldId id="262" r:id="rId12"/>
    <p:sldId id="263" r:id="rId13"/>
    <p:sldId id="279" r:id="rId14"/>
    <p:sldId id="264" r:id="rId15"/>
    <p:sldId id="265" r:id="rId16"/>
    <p:sldId id="272" r:id="rId17"/>
    <p:sldId id="273" r:id="rId18"/>
    <p:sldId id="274" r:id="rId19"/>
    <p:sldId id="266" r:id="rId20"/>
    <p:sldId id="275" r:id="rId21"/>
    <p:sldId id="276" r:id="rId22"/>
    <p:sldId id="267" r:id="rId23"/>
    <p:sldId id="270" r:id="rId24"/>
    <p:sldId id="271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45716-B602-45E1-A58D-3608C6CB81B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9741B-E691-4528-8B38-2B57078DF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AAE1-9D44-4016-B974-D6D5E8B4B6B9}" type="datetime1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8DB-0736-479A-B50E-ECF61BD09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E43-709D-4F8B-83C8-AF061A0CA155}" type="datetime1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8DB-0736-479A-B50E-ECF61BD09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7A4A-8B08-4826-8735-75A13F4FCE88}" type="datetime1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8DB-0736-479A-B50E-ECF61BD09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6711-A082-42C1-88E8-96E591E9F8E9}" type="datetime1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8DB-0736-479A-B50E-ECF61BD09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2841-DC0E-4F4E-937A-23CEBE3D3CA5}" type="datetime1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8DB-0736-479A-B50E-ECF61BD09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EB3D-49FE-4190-8286-513A66168624}" type="datetime1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8DB-0736-479A-B50E-ECF61BD09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DD66-8A18-4EDD-8206-95BF0C61133C}" type="datetime1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8DB-0736-479A-B50E-ECF61BD09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E0FE-4349-4E13-8470-54E4CE9CCE2F}" type="datetime1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8DB-0736-479A-B50E-ECF61BD09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5499-7B4E-4EDD-A40D-58335D5F0AB1}" type="datetime1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8DB-0736-479A-B50E-ECF61BD09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159C-CCED-44C5-8001-E0A36A01D1CB}" type="datetime1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8DB-0736-479A-B50E-ECF61BD09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FA8D-7528-4018-8163-5479E960D98F}" type="datetime1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B8DB-0736-479A-B50E-ECF61BD09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AD6A-7256-42F9-8671-97DA34982566}" type="datetime1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BB8DB-0736-479A-B50E-ECF61BD09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2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11" Type="http://schemas.openxmlformats.org/officeDocument/2006/relationships/image" Target="../media/image17.jpeg"/><Relationship Id="rId5" Type="http://schemas.openxmlformats.org/officeDocument/2006/relationships/slide" Target="slide3.xml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.png"/><Relationship Id="rId3" Type="http://schemas.openxmlformats.org/officeDocument/2006/relationships/slide" Target="slide5.xml"/><Relationship Id="rId7" Type="http://schemas.openxmlformats.org/officeDocument/2006/relationships/slide" Target="slide14.xml"/><Relationship Id="rId12" Type="http://schemas.openxmlformats.org/officeDocument/2006/relationships/slide" Target="slide2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2.png"/><Relationship Id="rId5" Type="http://schemas.openxmlformats.org/officeDocument/2006/relationships/slide" Target="slide10.xml"/><Relationship Id="rId10" Type="http://schemas.openxmlformats.org/officeDocument/2006/relationships/slide" Target="slide23.xml"/><Relationship Id="rId4" Type="http://schemas.openxmlformats.org/officeDocument/2006/relationships/slide" Target="slide7.xml"/><Relationship Id="rId9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Математическая игра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9-х классов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КуПоМаК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29490" cy="1752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Алексеева В.А.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СОШ № 521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Курсы </a:t>
            </a:r>
            <a:r>
              <a:rPr lang="ru-RU" b="1" i="1" dirty="0" err="1" smtClean="0"/>
              <a:t>быстроверносчета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740094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От каждой команды приглашаются 5 участников.</a:t>
            </a:r>
          </a:p>
          <a:p>
            <a:r>
              <a:rPr lang="ru-RU" dirty="0" smtClean="0"/>
              <a:t>Каждый из них получает карточку с одной из цифр 1,2,3,4 и знака «-».</a:t>
            </a:r>
          </a:p>
          <a:p>
            <a:r>
              <a:rPr lang="ru-RU" dirty="0" smtClean="0"/>
              <a:t>На экране будут появляться примеры. Всего 8 примеров.</a:t>
            </a:r>
          </a:p>
          <a:p>
            <a:r>
              <a:rPr lang="ru-RU" dirty="0" smtClean="0"/>
              <a:t>Задача участников, без обсуждения, решить задание.</a:t>
            </a:r>
          </a:p>
          <a:p>
            <a:r>
              <a:rPr lang="ru-RU" dirty="0" smtClean="0"/>
              <a:t>Если у вас в руках нужная цифра или знак, то поднять ее.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Курсы </a:t>
            </a:r>
            <a:r>
              <a:rPr lang="ru-RU" b="1" i="1" dirty="0" err="1" smtClean="0"/>
              <a:t>быстроверносчета</a:t>
            </a:r>
            <a:endParaRPr lang="ru-RU" dirty="0"/>
          </a:p>
        </p:txBody>
      </p:sp>
      <p:pic>
        <p:nvPicPr>
          <p:cNvPr id="9" name="Содержимое 8" descr="uqjle9e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214422"/>
            <a:ext cx="2705100" cy="9715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123728" y="6309320"/>
            <a:ext cx="144016" cy="201622"/>
          </a:xfrm>
          <a:prstGeom prst="right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23728" y="6381328"/>
            <a:ext cx="2520280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4" cstate="print"/>
          <a:stretch>
            <a:fillRect/>
          </a:stretch>
        </p:blipFill>
        <p:spPr>
          <a:xfrm>
            <a:off x="1475656" y="6237312"/>
            <a:ext cx="304800" cy="304800"/>
          </a:xfrm>
          <a:prstGeom prst="rect">
            <a:avLst/>
          </a:prstGeom>
        </p:spPr>
      </p:pic>
      <p:pic>
        <p:nvPicPr>
          <p:cNvPr id="8" name="Рисунок 7" descr="undo-362766_128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6710" y="5857892"/>
            <a:ext cx="952475" cy="714356"/>
          </a:xfrm>
          <a:prstGeom prst="rect">
            <a:avLst/>
          </a:prstGeom>
        </p:spPr>
      </p:pic>
      <p:pic>
        <p:nvPicPr>
          <p:cNvPr id="10" name="Рисунок 9" descr="WFeHRPH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7290" y="2285992"/>
            <a:ext cx="2714644" cy="981075"/>
          </a:xfrm>
          <a:prstGeom prst="rect">
            <a:avLst/>
          </a:prstGeom>
        </p:spPr>
      </p:pic>
      <p:pic>
        <p:nvPicPr>
          <p:cNvPr id="11" name="Рисунок 10" descr="EWAK5rt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7289" y="3449221"/>
            <a:ext cx="2714645" cy="960854"/>
          </a:xfrm>
          <a:prstGeom prst="rect">
            <a:avLst/>
          </a:prstGeom>
        </p:spPr>
      </p:pic>
      <p:pic>
        <p:nvPicPr>
          <p:cNvPr id="12" name="Рисунок 11" descr="ZwbRgXs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7290" y="4643446"/>
            <a:ext cx="2714644" cy="833435"/>
          </a:xfrm>
          <a:prstGeom prst="rect">
            <a:avLst/>
          </a:prstGeom>
        </p:spPr>
      </p:pic>
      <p:pic>
        <p:nvPicPr>
          <p:cNvPr id="13" name="Рисунок 12" descr="3dNQ1JvW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1214422"/>
            <a:ext cx="1190625" cy="1409700"/>
          </a:xfrm>
          <a:prstGeom prst="rect">
            <a:avLst/>
          </a:prstGeom>
        </p:spPr>
      </p:pic>
      <p:pic>
        <p:nvPicPr>
          <p:cNvPr id="14" name="Рисунок 13" descr="svbGLcAZ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86512" y="1214422"/>
            <a:ext cx="2324100" cy="1133475"/>
          </a:xfrm>
          <a:prstGeom prst="rect">
            <a:avLst/>
          </a:prstGeom>
        </p:spPr>
      </p:pic>
      <p:pic>
        <p:nvPicPr>
          <p:cNvPr id="15" name="Рисунок 14" descr="vHtO69QI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86512" y="2714620"/>
            <a:ext cx="2353846" cy="1000132"/>
          </a:xfrm>
          <a:prstGeom prst="rect">
            <a:avLst/>
          </a:prstGeom>
        </p:spPr>
      </p:pic>
      <p:pic>
        <p:nvPicPr>
          <p:cNvPr id="16" name="Рисунок 15" descr="Uf1eSJMB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00562" y="3000372"/>
            <a:ext cx="127635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5781 4.44444E-6 " pathEditMode="relative" rAng="0" ptsTypes="AA">
                                      <p:cBhvr>
                                        <p:cTn id="55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59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Курсы языка жестов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Первая задача команды выбрать режиссера.</a:t>
            </a:r>
          </a:p>
          <a:p>
            <a:r>
              <a:rPr lang="ru-RU" dirty="0" smtClean="0"/>
              <a:t>Режиссер получает задачу показать языком жестов одну из известных теорем геометрии и набирает себе актеров, после чего все отправляются на постановку миниатюры. Время 5 минут.</a:t>
            </a:r>
          </a:p>
          <a:p>
            <a:r>
              <a:rPr lang="ru-RU" dirty="0" smtClean="0"/>
              <a:t>Режиссер с труппой демонстрируют свою работу. </a:t>
            </a:r>
            <a:endParaRPr lang="ru-RU" dirty="0"/>
          </a:p>
          <a:p>
            <a:r>
              <a:rPr lang="ru-RU" dirty="0" smtClean="0"/>
              <a:t>Задача остальных членов команды понять, что показывают.</a:t>
            </a:r>
          </a:p>
          <a:p>
            <a:r>
              <a:rPr lang="ru-RU" dirty="0" smtClean="0"/>
              <a:t>За верный ответ – 2 балла,                              ответ соперников – 1 балл.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Курсы языка жестов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/>
          <a:p>
            <a:r>
              <a:rPr lang="ru-RU" dirty="0" smtClean="0"/>
              <a:t>Решите уравнение: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pic>
        <p:nvPicPr>
          <p:cNvPr id="5" name="Рисунок 4" descr="undo-362766_128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857892"/>
            <a:ext cx="952475" cy="714356"/>
          </a:xfrm>
          <a:prstGeom prst="rect">
            <a:avLst/>
          </a:prstGeom>
        </p:spPr>
      </p:pic>
      <p:pic>
        <p:nvPicPr>
          <p:cNvPr id="6" name="Рисунок 5" descr="NzQwrQ3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428736"/>
            <a:ext cx="2419357" cy="1437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1500174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Чему равна площадь </a:t>
            </a:r>
          </a:p>
          <a:p>
            <a:pPr algn="ctr"/>
            <a:r>
              <a:rPr lang="ru-RU" sz="3200" dirty="0" smtClean="0"/>
              <a:t>заштрихованного квадрата?</a:t>
            </a:r>
          </a:p>
        </p:txBody>
      </p:sp>
      <p:pic>
        <p:nvPicPr>
          <p:cNvPr id="8" name="Рисунок 7" descr="jGbrcJR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643182"/>
            <a:ext cx="4214842" cy="3795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16" y="421481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 см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Курсы ясновидения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/>
          <a:p>
            <a:r>
              <a:rPr lang="ru-RU" dirty="0" smtClean="0"/>
              <a:t>Перед вами черный ящик.</a:t>
            </a:r>
          </a:p>
          <a:p>
            <a:r>
              <a:rPr lang="ru-RU" dirty="0" smtClean="0"/>
              <a:t>В нем лежит предмет, связанный с математикой.</a:t>
            </a:r>
          </a:p>
          <a:p>
            <a:r>
              <a:rPr lang="ru-RU" dirty="0" smtClean="0"/>
              <a:t>Я даю командам 4 наводящих подсказки.</a:t>
            </a:r>
          </a:p>
          <a:p>
            <a:r>
              <a:rPr lang="ru-RU" dirty="0" smtClean="0"/>
              <a:t>Каждая последующая подсказка, снижает стоимость. 5-4-3-2.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Курсы ясновидения. (4б)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57298"/>
            <a:ext cx="785818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Существует легенда о греческом изобретателе </a:t>
            </a:r>
            <a:r>
              <a:rPr lang="ru-RU" dirty="0" err="1" smtClean="0"/>
              <a:t>Гедале</a:t>
            </a:r>
            <a:r>
              <a:rPr lang="ru-RU" dirty="0" smtClean="0"/>
              <a:t> (мастере, сделавшем крылья Икару) и его племяннике, очень талантливом юноше, который придумал гончарный круг, первую в мире пилу и то, что лежит в этом ящике. </a:t>
            </a:r>
          </a:p>
          <a:p>
            <a:r>
              <a:rPr lang="ru-RU" dirty="0" smtClean="0"/>
              <a:t>За это он поплатился своей жизнью, так как завистливый дядя столкнул его с высокого городского вала.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076800" y="6215652"/>
            <a:ext cx="144016" cy="201622"/>
          </a:xfrm>
          <a:prstGeom prst="right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76800" y="6287660"/>
            <a:ext cx="2520280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3" cstate="print"/>
          <a:stretch>
            <a:fillRect/>
          </a:stretch>
        </p:blipFill>
        <p:spPr>
          <a:xfrm>
            <a:off x="14287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5781 4.44444E-6 " pathEditMode="relative" rAng="0" ptsTypes="AA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0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Курсы ясновидения. (3б)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Самый древний этот предмет пролежал в земле 2000 лет. Под пеплом Помпеи обнаружили много таких предметов, изготовленных из бронзы. В нашей стране это впервые было обнаружено при раскопках в Нижнем Новгороде. За многие сотни лет конструкция этого предмета практически не изменилась, настолько была совершенна.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076800" y="6215652"/>
            <a:ext cx="144016" cy="201622"/>
          </a:xfrm>
          <a:prstGeom prst="right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76800" y="6287660"/>
            <a:ext cx="2520280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3" cstate="print"/>
          <a:stretch>
            <a:fillRect/>
          </a:stretch>
        </p:blipFill>
        <p:spPr>
          <a:xfrm>
            <a:off x="14287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5781 4.44444E-6 " pathEditMode="relative" rAng="0" ptsTypes="AA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0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Курсы ясновидения. (2б)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r>
              <a:rPr lang="ru-RU" dirty="0" smtClean="0"/>
              <a:t>В Древней Греции умение пользоваться этим предметом считалось верхом совершенства, а умение решать задачи с его помощью – признаком высокого положения в обществе и большого ума. Этот предмет незаменим в архитектуре и строительстве.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076800" y="6215652"/>
            <a:ext cx="144016" cy="201622"/>
          </a:xfrm>
          <a:prstGeom prst="right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76800" y="6287660"/>
            <a:ext cx="2520280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3" cstate="print"/>
          <a:stretch>
            <a:fillRect/>
          </a:stretch>
        </p:blipFill>
        <p:spPr>
          <a:xfrm>
            <a:off x="14287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5781 4.44444E-6 " pathEditMode="relative" rAng="0" ptsTypes="AA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0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Курсы ясновидения. (1б)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/>
          <a:p>
            <a:r>
              <a:rPr lang="ru-RU" dirty="0" smtClean="0"/>
              <a:t>Известный писатель </a:t>
            </a:r>
            <a:r>
              <a:rPr lang="ru-RU" dirty="0" err="1" smtClean="0"/>
              <a:t>Ю.Олеша</a:t>
            </a:r>
            <a:r>
              <a:rPr lang="ru-RU" dirty="0" smtClean="0"/>
              <a:t>, автор «Трех толстяков», писал: «В </a:t>
            </a:r>
            <a:r>
              <a:rPr lang="ru-RU" dirty="0" err="1" smtClean="0"/>
              <a:t>бархотном</a:t>
            </a:r>
            <a:r>
              <a:rPr lang="ru-RU" dirty="0" smtClean="0"/>
              <a:t> ложе лежит, плотно сжав ноги, холодный и сверкающий. У него тяжелая голова. Я намереваюсь, поднять его, он неожиданно раскрывается и производит угол в руку».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pic>
        <p:nvPicPr>
          <p:cNvPr id="6" name="Рисунок 5" descr="undo-362766_128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857892"/>
            <a:ext cx="952475" cy="714356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2076800" y="6215652"/>
            <a:ext cx="144016" cy="201622"/>
          </a:xfrm>
          <a:prstGeom prst="right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76800" y="6287660"/>
            <a:ext cx="2520280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5" cstate="print"/>
          <a:stretch>
            <a:fillRect/>
          </a:stretch>
        </p:blipFill>
        <p:spPr>
          <a:xfrm>
            <a:off x="14287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5781 4.44444E-6 " pathEditMode="relative" rAng="0" ptsTypes="AA">
                                      <p:cBhvr>
                                        <p:cTn id="6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0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Курсы остроумия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92961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Известный английский писатель и профессор математики Льюис </a:t>
            </a:r>
            <a:r>
              <a:rPr lang="ru-RU" dirty="0" err="1" smtClean="0"/>
              <a:t>Кэролл</a:t>
            </a:r>
            <a:r>
              <a:rPr lang="ru-RU" dirty="0" smtClean="0"/>
              <a:t> в свое время написал увлекательную </a:t>
            </a:r>
            <a:r>
              <a:rPr lang="ru-RU" dirty="0"/>
              <a:t>к</a:t>
            </a:r>
            <a:r>
              <a:rPr lang="ru-RU" dirty="0" smtClean="0"/>
              <a:t>нигу про Алису. </a:t>
            </a:r>
          </a:p>
          <a:p>
            <a:r>
              <a:rPr lang="ru-RU" dirty="0" smtClean="0"/>
              <a:t>Книга интересна еще и тем, что в ней содержится немало логических задачек и парадоксов. </a:t>
            </a:r>
          </a:p>
          <a:p>
            <a:r>
              <a:rPr lang="ru-RU" dirty="0" smtClean="0"/>
              <a:t>Вашему вниманию предлагаются 3 из них.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572428" cy="1470025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Презентация курсов «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КуПоМаК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400800" cy="857256"/>
          </a:xfrm>
        </p:spPr>
        <p:txBody>
          <a:bodyPr/>
          <a:lstStyle/>
          <a:p>
            <a:r>
              <a:rPr lang="ru-RU" dirty="0" smtClean="0"/>
              <a:t>Мат. </a:t>
            </a:r>
            <a:r>
              <a:rPr lang="ru-RU" dirty="0"/>
              <a:t>и</a:t>
            </a:r>
            <a:r>
              <a:rPr lang="ru-RU" dirty="0" smtClean="0"/>
              <a:t>гра для 9 класс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75656" y="2204864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последнее время стало модно участвовать в различных программах и тренингах личностного роста и формирования команды.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Вот и мы решили не отставать от времени, правда назвали мы нашу программу по старинке «Курсами».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 так вашему вниманию предлагается презентация тренинга личностного роста и формирования командного  духа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«Курсы Повышения Математической Квалификации</a:t>
            </a:r>
            <a:r>
              <a:rPr lang="ru-RU" sz="2000" b="1" i="1" dirty="0" smtClean="0"/>
              <a:t>»</a:t>
            </a:r>
          </a:p>
          <a:p>
            <a:r>
              <a:rPr lang="ru-RU" sz="2000" b="1" i="1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как положено, презентацию ведет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высшей категории.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Курсы остроумия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/>
          <a:p>
            <a:r>
              <a:rPr lang="ru-RU" dirty="0" smtClean="0"/>
              <a:t>Кошка съедает мышку за одну минуту. За сколько времени кошка съест 60000 мышек?</a:t>
            </a:r>
          </a:p>
          <a:p>
            <a:r>
              <a:rPr lang="ru-RU" dirty="0" smtClean="0"/>
              <a:t>Падишах решил уменьшить количество советников-мудрецов, но выяснилось, что по древнему закону мудрецов должно быть столько, чтобы среди них обязательно нашлось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00232" y="1571612"/>
            <a:ext cx="600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Семь слепых на оба глаза,</a:t>
            </a:r>
          </a:p>
          <a:p>
            <a:r>
              <a:rPr lang="ru-RU" sz="3600" dirty="0" smtClean="0"/>
              <a:t>Двое слепых на один глаз,</a:t>
            </a:r>
          </a:p>
          <a:p>
            <a:r>
              <a:rPr lang="ru-RU" sz="3600" dirty="0" smtClean="0"/>
              <a:t>Пять зрячих на оба глаза и</a:t>
            </a:r>
          </a:p>
          <a:p>
            <a:r>
              <a:rPr lang="ru-RU" sz="3600" dirty="0" smtClean="0"/>
              <a:t>Девять зрячих на один глаз.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4357694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Однако, подумав, падишах все же оставил меньше 23 мудрецов. Объясните, сколько мудрецов оставил падишах и как он аргументировал свое решение.</a:t>
            </a:r>
            <a:endParaRPr lang="ru-RU" sz="24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076800" y="6215652"/>
            <a:ext cx="144016" cy="201622"/>
          </a:xfrm>
          <a:prstGeom prst="right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76800" y="6287660"/>
            <a:ext cx="2520280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3" cstate="print"/>
          <a:stretch>
            <a:fillRect/>
          </a:stretch>
        </p:blipFill>
        <p:spPr>
          <a:xfrm>
            <a:off x="14287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5781 4.44444E-6 " pathEditMode="relative" rAng="0" ptsTypes="AA">
                                      <p:cBhvr>
                                        <p:cTn id="43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7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8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4643470" cy="1143000"/>
          </a:xfrm>
        </p:spPr>
        <p:txBody>
          <a:bodyPr/>
          <a:lstStyle/>
          <a:p>
            <a:pPr algn="l"/>
            <a:r>
              <a:rPr lang="ru-RU" b="1" i="1" dirty="0" smtClean="0"/>
              <a:t>Курсы остроумия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928802"/>
            <a:ext cx="785818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Кто хитер, сумеет ловко обойти закон уловкой.</a:t>
            </a:r>
          </a:p>
          <a:p>
            <a:r>
              <a:rPr lang="ru-RU" sz="2400" dirty="0" smtClean="0"/>
              <a:t>Семь слепых и зрячих пять дважды стал король считать</a:t>
            </a:r>
            <a:r>
              <a:rPr lang="ru-RU" sz="2000" dirty="0" smtClean="0"/>
              <a:t>.</a:t>
            </a:r>
          </a:p>
          <a:p>
            <a:r>
              <a:rPr lang="ru-RU" sz="2400" dirty="0" smtClean="0"/>
              <a:t>Мысли ход своей чудак объяснил примерно так:</a:t>
            </a:r>
          </a:p>
          <a:p>
            <a:r>
              <a:rPr lang="ru-RU" sz="2400" dirty="0" smtClean="0"/>
              <a:t>«Тот, кто слеп на оба глаза, явно слеп  на глаз один.</a:t>
            </a:r>
          </a:p>
          <a:p>
            <a:r>
              <a:rPr lang="ru-RU" sz="2400" dirty="0" smtClean="0"/>
              <a:t>Тот, кто видит в оба глаза, может видеть  и одним»</a:t>
            </a:r>
          </a:p>
          <a:p>
            <a:r>
              <a:rPr lang="ru-RU" sz="2400" dirty="0" smtClean="0"/>
              <a:t>Дальше ясно все без слов: </a:t>
            </a:r>
          </a:p>
          <a:p>
            <a:r>
              <a:rPr lang="ru-RU" sz="2400" dirty="0" smtClean="0"/>
              <a:t>лишь 16 мудрецов остается при дворе наносить урон казне.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4480" y="2214554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Что получится, если разделить буханку хлеба на нож?</a:t>
            </a:r>
            <a:endParaRPr lang="ru-RU" sz="2800" dirty="0"/>
          </a:p>
        </p:txBody>
      </p:sp>
      <p:pic>
        <p:nvPicPr>
          <p:cNvPr id="6" name="Рисунок 5" descr="undo-362766_128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857892"/>
            <a:ext cx="952475" cy="7143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00728" y="571480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Семь слепых на оба глаза,</a:t>
            </a:r>
          </a:p>
          <a:p>
            <a:r>
              <a:rPr lang="ru-RU" dirty="0" smtClean="0"/>
              <a:t>Двое слепых на один глаз,</a:t>
            </a:r>
          </a:p>
          <a:p>
            <a:r>
              <a:rPr lang="ru-RU" dirty="0" smtClean="0"/>
              <a:t>Пять зрячих на оба глаза и</a:t>
            </a:r>
          </a:p>
          <a:p>
            <a:r>
              <a:rPr lang="ru-RU" dirty="0" smtClean="0"/>
              <a:t>Девять зрячих на один глаз.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Курсы любителей кроссвордов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/>
          <a:lstStyle/>
          <a:p>
            <a:r>
              <a:rPr lang="ru-RU" dirty="0" smtClean="0"/>
              <a:t>Вам предлагается для решения кроссворд и время 5 минут. Удачи.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pic>
        <p:nvPicPr>
          <p:cNvPr id="5" name="Рисунок 4" descr="hello_html_108da4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786058"/>
            <a:ext cx="4286248" cy="3089215"/>
          </a:xfrm>
          <a:prstGeom prst="rect">
            <a:avLst/>
          </a:prstGeom>
        </p:spPr>
      </p:pic>
      <p:pic>
        <p:nvPicPr>
          <p:cNvPr id="6" name="Рисунок 5" descr="undo-362766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857892"/>
            <a:ext cx="952475" cy="7143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5877272"/>
            <a:ext cx="45719" cy="36004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877272"/>
            <a:ext cx="45719" cy="36004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63688" y="6021288"/>
            <a:ext cx="2258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 rot="10800000" flipH="1">
            <a:off x="1619672" y="5877272"/>
            <a:ext cx="144016" cy="288032"/>
          </a:xfrm>
          <a:prstGeom prst="right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6" cstate="print"/>
          <a:stretch>
            <a:fillRect/>
          </a:stretch>
        </p:blipFill>
        <p:spPr>
          <a:xfrm>
            <a:off x="111561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0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Курсы юных поэтов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7472386" cy="4525963"/>
          </a:xfrm>
        </p:spPr>
        <p:txBody>
          <a:bodyPr/>
          <a:lstStyle/>
          <a:p>
            <a:r>
              <a:rPr lang="ru-RU" dirty="0" smtClean="0"/>
              <a:t>Каждой команде предлагается набор рифм.</a:t>
            </a:r>
          </a:p>
          <a:p>
            <a:r>
              <a:rPr lang="ru-RU" dirty="0" smtClean="0"/>
              <a:t>Задача за 5 минут сочинить стихотворение.</a:t>
            </a:r>
          </a:p>
          <a:p>
            <a:r>
              <a:rPr lang="ru-RU" dirty="0" smtClean="0"/>
              <a:t>Каждая строка дает балл + </a:t>
            </a:r>
            <a:r>
              <a:rPr lang="ru-RU" dirty="0" err="1" smtClean="0"/>
              <a:t>балл</a:t>
            </a:r>
            <a:r>
              <a:rPr lang="ru-RU" dirty="0" smtClean="0"/>
              <a:t> за общий смысл.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Курсы юных поэтов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50" y="1600200"/>
          <a:ext cx="7258050" cy="158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94"/>
                <a:gridCol w="2552706"/>
                <a:gridCol w="2419350"/>
              </a:tblGrid>
              <a:tr h="4714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команда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команда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команда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Гипотенуза – муза,  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 – привет,  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– весло,  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квадрат – брат, 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теорема – проблема,  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куб – дуб,  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– удача.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свойство – устройство .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 – дракон. 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pic>
        <p:nvPicPr>
          <p:cNvPr id="6" name="Рисунок 5" descr="4ecc1cc91f693367cce1f40b09b53bcea820j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357562"/>
            <a:ext cx="3214710" cy="2411032"/>
          </a:xfrm>
          <a:prstGeom prst="rect">
            <a:avLst/>
          </a:prstGeom>
        </p:spPr>
      </p:pic>
      <p:pic>
        <p:nvPicPr>
          <p:cNvPr id="7" name="Рисунок 6" descr="undo-362766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857892"/>
            <a:ext cx="952475" cy="7143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9672" y="5877272"/>
            <a:ext cx="45719" cy="36004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5877272"/>
            <a:ext cx="45719" cy="36004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63688" y="6021288"/>
            <a:ext cx="2258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право 10"/>
          <p:cNvSpPr/>
          <p:nvPr/>
        </p:nvSpPr>
        <p:spPr>
          <a:xfrm rot="10800000" flipH="1">
            <a:off x="1619672" y="5877272"/>
            <a:ext cx="144016" cy="288032"/>
          </a:xfrm>
          <a:prstGeom prst="right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6" cstate="print"/>
          <a:stretch>
            <a:fillRect/>
          </a:stretch>
        </p:blipFill>
        <p:spPr>
          <a:xfrm>
            <a:off x="111561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0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nebo-ogni-salyut-feyerve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7241541" cy="452596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Курсы повышения </a:t>
            </a:r>
            <a:br>
              <a:rPr lang="ru-RU" b="1" dirty="0" smtClean="0"/>
            </a:br>
            <a:r>
              <a:rPr lang="ru-RU" b="1" dirty="0" smtClean="0"/>
              <a:t>математической квалификации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/>
              <a:t>Вашему вниманию </a:t>
            </a:r>
          </a:p>
          <a:p>
            <a:pPr algn="ctr">
              <a:buNone/>
            </a:pPr>
            <a:r>
              <a:rPr lang="ru-RU" b="1" i="1" dirty="0" smtClean="0"/>
              <a:t>предлагаются следующие курсы:</a:t>
            </a:r>
          </a:p>
          <a:p>
            <a:r>
              <a:rPr lang="ru-RU" dirty="0" smtClean="0">
                <a:hlinkClick r:id="rId2" action="ppaction://hlinksldjump"/>
              </a:rPr>
              <a:t>Экстремального вождения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Бухгалтеров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Кройки и шитья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Быстроверносчета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Языка жестов</a:t>
            </a:r>
            <a:endParaRPr lang="ru-RU" dirty="0" smtClean="0"/>
          </a:p>
          <a:p>
            <a:r>
              <a:rPr lang="ru-RU" dirty="0">
                <a:hlinkClick r:id="rId7" action="ppaction://hlinksldjump"/>
              </a:rPr>
              <a:t>Я</a:t>
            </a:r>
            <a:r>
              <a:rPr lang="ru-RU" dirty="0" smtClean="0">
                <a:hlinkClick r:id="rId7" action="ppaction://hlinksldjump"/>
              </a:rPr>
              <a:t>сновидения</a:t>
            </a:r>
            <a:endParaRPr lang="ru-RU" dirty="0" smtClean="0"/>
          </a:p>
          <a:p>
            <a:r>
              <a:rPr lang="ru-RU" dirty="0">
                <a:hlinkClick r:id="rId8" action="ppaction://hlinksldjump"/>
              </a:rPr>
              <a:t>О</a:t>
            </a:r>
            <a:r>
              <a:rPr lang="ru-RU" dirty="0" smtClean="0">
                <a:hlinkClick r:id="rId8" action="ppaction://hlinksldjump"/>
              </a:rPr>
              <a:t>строумия</a:t>
            </a:r>
            <a:endParaRPr lang="ru-RU" dirty="0" smtClean="0"/>
          </a:p>
          <a:p>
            <a:r>
              <a:rPr lang="ru-RU" dirty="0">
                <a:hlinkClick r:id="rId9" action="ppaction://hlinksldjump"/>
              </a:rPr>
              <a:t>Л</a:t>
            </a:r>
            <a:r>
              <a:rPr lang="ru-RU" dirty="0" smtClean="0">
                <a:hlinkClick r:id="rId9" action="ppaction://hlinksldjump"/>
              </a:rPr>
              <a:t>юбителей кроссвордов</a:t>
            </a:r>
            <a:endParaRPr lang="ru-RU" dirty="0" smtClean="0"/>
          </a:p>
          <a:p>
            <a:r>
              <a:rPr lang="ru-RU" dirty="0">
                <a:hlinkClick r:id="rId10" action="ppaction://hlinksldjump"/>
              </a:rPr>
              <a:t>Ю</a:t>
            </a:r>
            <a:r>
              <a:rPr lang="ru-RU" dirty="0" smtClean="0">
                <a:hlinkClick r:id="rId10" action="ppaction://hlinksldjump"/>
              </a:rPr>
              <a:t>ных поэтов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pic>
        <p:nvPicPr>
          <p:cNvPr id="6" name="Рисунок 5" descr="bumag17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86446" y="3143248"/>
            <a:ext cx="2816634" cy="1726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5074" y="328612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Приходите к нам на курсы!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undo-362766_1280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86710" y="5857892"/>
            <a:ext cx="952475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Курсы экстремального вождения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85860"/>
            <a:ext cx="7472386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Начинающему автомобилисту нужно хорошо знать теорию и иметь хорошую реакцию, данные курсы помогут вам их развить. </a:t>
            </a:r>
          </a:p>
          <a:p>
            <a:r>
              <a:rPr lang="ru-RU" dirty="0" smtClean="0"/>
              <a:t>Команды участвуют по очереди, жеребьевка определит очередность.</a:t>
            </a:r>
          </a:p>
          <a:p>
            <a:r>
              <a:rPr lang="ru-RU" dirty="0" smtClean="0"/>
              <a:t>Вы по кругу, начиная с капитана, отвечаете на вопросы.</a:t>
            </a:r>
          </a:p>
          <a:p>
            <a:r>
              <a:rPr lang="ru-RU" dirty="0" smtClean="0"/>
              <a:t>Ваша задача за 1 минуту ответить на наибольшее количество вопросов.</a:t>
            </a:r>
          </a:p>
          <a:p>
            <a:r>
              <a:rPr lang="ru-RU" dirty="0" smtClean="0"/>
              <a:t>Если не знаете ответ, то говорите: </a:t>
            </a:r>
            <a:r>
              <a:rPr lang="ru-RU" b="1" dirty="0" smtClean="0"/>
              <a:t>«Торможу» </a:t>
            </a:r>
            <a:r>
              <a:rPr lang="ru-RU" dirty="0" smtClean="0"/>
              <a:t>и ход переходит к следующему игроку.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076800" y="6215652"/>
            <a:ext cx="144016" cy="201622"/>
          </a:xfrm>
          <a:prstGeom prst="right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76800" y="6287660"/>
            <a:ext cx="2520280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3" cstate="print"/>
          <a:stretch>
            <a:fillRect/>
          </a:stretch>
        </p:blipFill>
        <p:spPr>
          <a:xfrm>
            <a:off x="1428728" y="6143644"/>
            <a:ext cx="304800" cy="304800"/>
          </a:xfrm>
          <a:prstGeom prst="rect">
            <a:avLst/>
          </a:prstGeom>
        </p:spPr>
      </p:pic>
      <p:pic>
        <p:nvPicPr>
          <p:cNvPr id="8" name="Рисунок 7" descr="undo-362766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857892"/>
            <a:ext cx="952475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5781 4.44444E-6 " pathEditMode="relative" rAng="0" ptsTypes="AA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0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Курсы бухгалтеров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714488"/>
            <a:ext cx="7586658" cy="4525963"/>
          </a:xfrm>
        </p:spPr>
        <p:txBody>
          <a:bodyPr/>
          <a:lstStyle/>
          <a:p>
            <a:r>
              <a:rPr lang="ru-RU" dirty="0" smtClean="0"/>
              <a:t>Командам будут предложены 5 задач по одной.</a:t>
            </a:r>
          </a:p>
          <a:p>
            <a:r>
              <a:rPr lang="ru-RU" dirty="0" smtClean="0"/>
              <a:t>После минутного обсуждения ответ записывается на листке и сдается.</a:t>
            </a:r>
          </a:p>
          <a:p>
            <a:r>
              <a:rPr lang="ru-RU" dirty="0" smtClean="0"/>
              <a:t>Потом ответ появляется на экране.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Курсы бухгалтеров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pic>
        <p:nvPicPr>
          <p:cNvPr id="8" name="Содержимое 7" descr="undo-362766_1280.png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858148" y="5857892"/>
            <a:ext cx="1024449" cy="7683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7290" y="100010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Запишите четырьмя единицами наибольшее число, которое можно записать этими цифрами.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7" name="Формула" r:id="rId6" imgW="0" imgH="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85852" y="1857364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Поезд длиной в 1 км идет со скоростью 60 км/ч. Сколько ем понадобится времени, чтобы пройти тоннель длиной 1 км?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85852" y="307181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Сколько сейчас времени, если до конца суток осталось половина того, что уже прошло от начала суток?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85852" y="392906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Число 3 в четвертой степени представили в виде суммы слагаемых 3+3+3….+3 Сколько получилось слагаемых?</a:t>
            </a:r>
            <a:endParaRPr lang="ru-RU" sz="24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123728" y="6309320"/>
            <a:ext cx="144016" cy="201622"/>
          </a:xfrm>
          <a:prstGeom prst="right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123728" y="6381328"/>
            <a:ext cx="2520280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ELPHRG01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7" cstate="print"/>
          <a:stretch>
            <a:fillRect/>
          </a:stretch>
        </p:blipFill>
        <p:spPr>
          <a:xfrm>
            <a:off x="1475656" y="6237312"/>
            <a:ext cx="3048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57290" y="5143512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Сумма уменьшаемого, вычитаемого и разности равна 50. Найти уменьшаемое.</a:t>
            </a:r>
            <a:endParaRPr lang="ru-RU" dirty="0"/>
          </a:p>
        </p:txBody>
      </p:sp>
      <p:pic>
        <p:nvPicPr>
          <p:cNvPr id="1029" name="Picture 5" descr="https://skr.sh/i/051220/eQCNMOWF.jpg?download=1&amp;name=%D0%A1%D0%BA%D1%80%D0%B8%D0%BD%D1%88%D0%BE%D1%82%2005-12-2020%2007:20: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1071546"/>
            <a:ext cx="962014" cy="817350"/>
          </a:xfrm>
          <a:prstGeom prst="rect">
            <a:avLst/>
          </a:prstGeom>
          <a:noFill/>
        </p:spPr>
      </p:pic>
      <p:pic>
        <p:nvPicPr>
          <p:cNvPr id="1031" name="Picture 7" descr="https://skr.sh/i/051220/BjEtdg0T.jpg?download=1&amp;name=%D0%A1%D0%BA%D1%80%D0%B8%D0%BD%D1%88%D0%BE%D1%82%2005-12-2020%2007:21: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4786322"/>
            <a:ext cx="2300269" cy="81994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929586" y="228599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мин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9586" y="350043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 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9586" y="4071942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27 раз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29586" y="51435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5781 4.44444E-6 " pathEditMode="relative" rAng="0" ptsTypes="AA">
                                      <p:cBhvr>
                                        <p:cTn id="93" dur="6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0"/>
                            </p:stCondLst>
                            <p:childTnLst>
                              <p:par>
                                <p:cTn id="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0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97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/>
      <p:bldP spid="14" grpId="0"/>
      <p:bldP spid="15" grpId="0"/>
      <p:bldP spid="16" grpId="0"/>
      <p:bldP spid="17" grpId="0" animBg="1"/>
      <p:bldP spid="20" grpId="0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Курсы кройки и шитья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8001056" cy="4525963"/>
          </a:xfrm>
        </p:spPr>
        <p:txBody>
          <a:bodyPr/>
          <a:lstStyle/>
          <a:p>
            <a:r>
              <a:rPr lang="ru-RU" dirty="0" smtClean="0"/>
              <a:t>От каждой команды требуются 2 человека.</a:t>
            </a:r>
          </a:p>
          <a:p>
            <a:r>
              <a:rPr lang="ru-RU" dirty="0" smtClean="0"/>
              <a:t>Им нужно будет из частей головоломки одному собрать квадрат, а другому треугольник.</a:t>
            </a:r>
          </a:p>
          <a:p>
            <a:r>
              <a:rPr lang="ru-RU" dirty="0" smtClean="0"/>
              <a:t>Первые получают 3 балла.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pic>
        <p:nvPicPr>
          <p:cNvPr id="6" name="Рисунок 5" descr="1557571320_preview_01-tub63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4429132"/>
            <a:ext cx="2014542" cy="2014542"/>
          </a:xfrm>
          <a:prstGeom prst="rect">
            <a:avLst/>
          </a:prstGeom>
        </p:spPr>
      </p:pic>
      <p:pic>
        <p:nvPicPr>
          <p:cNvPr id="7" name="Рисунок 6" descr="70645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286256"/>
            <a:ext cx="2428868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Шарада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85860"/>
            <a:ext cx="7186634" cy="48403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 кружится, что ложиться и на землю, и на крыши,                                 И о чем поэт зимою по ночам поэмы пишет?     Это первое словечко.</a:t>
            </a:r>
          </a:p>
          <a:p>
            <a:r>
              <a:rPr lang="ru-RU" dirty="0" smtClean="0"/>
              <a:t>А второе – просто «на».</a:t>
            </a:r>
          </a:p>
          <a:p>
            <a:r>
              <a:rPr lang="ru-RU" dirty="0" smtClean="0"/>
              <a:t>Ну а третье? Угадайте..                        Что бежит по проводам?</a:t>
            </a:r>
          </a:p>
          <a:p>
            <a:r>
              <a:rPr lang="ru-RU" dirty="0" smtClean="0"/>
              <a:t>Напиши, что получилось, и прочти наоборот. Не запутайся, читая слово задом наперед.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43504" y="578645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Котангенс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Курсы кройки и шитья</a:t>
            </a:r>
            <a:endParaRPr lang="ru-RU" dirty="0"/>
          </a:p>
        </p:txBody>
      </p:sp>
      <p:pic>
        <p:nvPicPr>
          <p:cNvPr id="7" name="Содержимое 6" descr="8942fbb84ae0ea88f9ba0cab8c1dcb4d--kids-math-tangr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57364"/>
            <a:ext cx="2831057" cy="2831057"/>
          </a:xfrm>
        </p:spPr>
      </p:pic>
      <p:pic>
        <p:nvPicPr>
          <p:cNvPr id="8" name="Содержимое 7" descr="hello_html_56b6e96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357430"/>
            <a:ext cx="4473679" cy="222373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2020 год</a:t>
            </a:r>
            <a:endParaRPr lang="ru-RU"/>
          </a:p>
        </p:txBody>
      </p:sp>
      <p:pic>
        <p:nvPicPr>
          <p:cNvPr id="9" name="Содержимое 7" descr="undo-362766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715016"/>
            <a:ext cx="1024449" cy="768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1174</Words>
  <Application>Microsoft Office PowerPoint</Application>
  <PresentationFormat>Экран (4:3)</PresentationFormat>
  <Paragraphs>157</Paragraphs>
  <Slides>25</Slides>
  <Notes>0</Notes>
  <HiddenSlides>0</HiddenSlides>
  <MMClips>10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Формула</vt:lpstr>
      <vt:lpstr>Математическая игра  для 9-х классов «КуПоМаК» </vt:lpstr>
      <vt:lpstr>Презентация курсов «КуПоМаК»</vt:lpstr>
      <vt:lpstr>Курсы повышения  математической квалификации</vt:lpstr>
      <vt:lpstr>Курсы экстремального вождения</vt:lpstr>
      <vt:lpstr>Курсы бухгалтеров</vt:lpstr>
      <vt:lpstr>Курсы бухгалтеров</vt:lpstr>
      <vt:lpstr>Курсы кройки и шитья</vt:lpstr>
      <vt:lpstr>Шарада</vt:lpstr>
      <vt:lpstr>Курсы кройки и шитья</vt:lpstr>
      <vt:lpstr>Курсы быстроверносчета</vt:lpstr>
      <vt:lpstr>Курсы быстроверносчета</vt:lpstr>
      <vt:lpstr>Курсы языка жестов</vt:lpstr>
      <vt:lpstr>Курсы языка жестов</vt:lpstr>
      <vt:lpstr>Курсы ясновидения</vt:lpstr>
      <vt:lpstr>Курсы ясновидения. (4б)</vt:lpstr>
      <vt:lpstr>Курсы ясновидения. (3б)</vt:lpstr>
      <vt:lpstr>Курсы ясновидения. (2б)</vt:lpstr>
      <vt:lpstr>Курсы ясновидения. (1б)</vt:lpstr>
      <vt:lpstr>Курсы остроумия</vt:lpstr>
      <vt:lpstr>Курсы остроумия</vt:lpstr>
      <vt:lpstr>Курсы остроумия</vt:lpstr>
      <vt:lpstr>Курсы любителей кроссвордов</vt:lpstr>
      <vt:lpstr>Курсы юных поэтов</vt:lpstr>
      <vt:lpstr>Курсы юных поэтов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курсов «КуПоМаК»</dc:title>
  <dc:creator>Виктория</dc:creator>
  <cp:lastModifiedBy>Виктория</cp:lastModifiedBy>
  <cp:revision>4</cp:revision>
  <dcterms:created xsi:type="dcterms:W3CDTF">2020-12-04T18:43:12Z</dcterms:created>
  <dcterms:modified xsi:type="dcterms:W3CDTF">2020-12-29T15:11:58Z</dcterms:modified>
</cp:coreProperties>
</file>